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6cb50a0f6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6cb50a0f6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6cb50a0f6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6cb50a0f6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6cb50a0f6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6cb50a0f6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6cb50a0f6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6cb50a0f6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6cb50a0f6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6cb50a0f6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6cb50a0f6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6cb50a0f6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6cb50a0f6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6cb50a0f6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6cb50a0f6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6cb50a0f6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6cb50a0f64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6cb50a0f6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climatologia.meteochile.gob.cl/application/historico/aguaCaidaHistoricaMensual/340031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Desertificación</a:t>
            </a:r>
            <a:r>
              <a:rPr lang="es-419"/>
              <a:t> del Maule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44"/>
            <a:ext cx="8123100" cy="15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Martín Roca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Diego Sandoval R.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Muchas Gracias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/>
              <a:t>Región de Interés: Región del Maule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s-419"/>
              <a:t>¿Cuál</a:t>
            </a:r>
            <a:r>
              <a:rPr lang="es-419"/>
              <a:t> es la relación entre las precipitaciones de los </a:t>
            </a:r>
            <a:r>
              <a:rPr lang="es-419"/>
              <a:t>últimos</a:t>
            </a:r>
            <a:r>
              <a:rPr lang="es-419"/>
              <a:t> 6 años y la desertificación de la región?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/>
              <a:t>Hipótesis</a:t>
            </a:r>
            <a:r>
              <a:rPr b="1" lang="es-419"/>
              <a:t>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s-419"/>
              <a:t>El Superávit negativo de la </a:t>
            </a:r>
            <a:r>
              <a:rPr b="1" lang="es-419"/>
              <a:t>última</a:t>
            </a:r>
            <a:r>
              <a:rPr b="1" lang="es-419"/>
              <a:t> década </a:t>
            </a:r>
            <a:r>
              <a:rPr b="1" lang="es-419"/>
              <a:t>está</a:t>
            </a:r>
            <a:r>
              <a:rPr b="1" lang="es-419"/>
              <a:t> directamente relacionado con la </a:t>
            </a:r>
            <a:r>
              <a:rPr b="1" lang="es-419"/>
              <a:t>desertificación</a:t>
            </a:r>
            <a:r>
              <a:rPr b="1" lang="es-419"/>
              <a:t> de la </a:t>
            </a:r>
            <a:r>
              <a:rPr b="1" lang="es-419"/>
              <a:t>región</a:t>
            </a:r>
            <a:r>
              <a:rPr b="1" lang="es-419"/>
              <a:t> del maule</a:t>
            </a:r>
            <a:endParaRPr b="1"/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Definición del Problema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Contexto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572000" y="1155338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Tendencia descendiente del Superávit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419"/>
              <a:t>Negativo</a:t>
            </a:r>
            <a:r>
              <a:rPr lang="es-419"/>
              <a:t>: Se consume </a:t>
            </a:r>
            <a:r>
              <a:rPr lang="es-419"/>
              <a:t>más</a:t>
            </a:r>
            <a:r>
              <a:rPr lang="es-419"/>
              <a:t> agua de la que se precipita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s-419"/>
              <a:t>Positivo</a:t>
            </a:r>
            <a:r>
              <a:rPr lang="es-419"/>
              <a:t>: Precipita </a:t>
            </a:r>
            <a:r>
              <a:rPr lang="es-419"/>
              <a:t>más</a:t>
            </a:r>
            <a:r>
              <a:rPr lang="es-419"/>
              <a:t> agua de la que se consume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097" y="1152472"/>
            <a:ext cx="3430605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11700" y="4571750"/>
            <a:ext cx="8734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9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https://climatologia.meteochile.gob.cl/application/historico/aguaCaidaHistoricaMensual/340031</a:t>
            </a:r>
            <a:r>
              <a:rPr lang="es-419" sz="9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br>
              <a:rPr lang="es-419" sz="9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1" lang="es-419" sz="1000"/>
              <a:t>Estación General Freire, Curicó Ad. (340031)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Definición de Variables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Superávit: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El diferencial del flujo de agua. Su valor representa </a:t>
            </a:r>
            <a:r>
              <a:rPr lang="es-419"/>
              <a:t>cuánta</a:t>
            </a:r>
            <a:r>
              <a:rPr lang="es-419"/>
              <a:t> diferencia hay entre lo precipitado y lo utilizado.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NDVI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Normalized Difference Vegetation Index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 Índice usado para estimar la cantidad, calidad y desarrollo de la vegetación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Metodología de Análisis	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Google Earth Engine (RGEE)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Uso de </a:t>
            </a:r>
            <a:r>
              <a:rPr lang="es-419"/>
              <a:t>librerías</a:t>
            </a:r>
            <a:r>
              <a:rPr lang="es-419"/>
              <a:t> satelitales escritas en 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Análisis</a:t>
            </a:r>
            <a:r>
              <a:rPr lang="es-419"/>
              <a:t> de la </a:t>
            </a:r>
            <a:r>
              <a:rPr lang="es-419"/>
              <a:t>vegetación del área tomando como coordenadas base la ciudad de Curicó.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NVDI, a mayor </a:t>
            </a:r>
            <a:r>
              <a:rPr lang="es-419"/>
              <a:t>reflectancia</a:t>
            </a:r>
            <a:r>
              <a:rPr lang="es-419"/>
              <a:t> en el </a:t>
            </a:r>
            <a:r>
              <a:rPr lang="es-419"/>
              <a:t>infrarrojo</a:t>
            </a:r>
            <a:r>
              <a:rPr lang="es-419"/>
              <a:t> cercano, mayor densidad y mejor salud de la </a:t>
            </a:r>
            <a:r>
              <a:rPr lang="es-419"/>
              <a:t>vegetación</a:t>
            </a:r>
            <a:r>
              <a:rPr lang="es-419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NDVI = (NIR – Red) / (NIR + Red)      </a:t>
            </a:r>
            <a:r>
              <a:rPr lang="es-419" sz="800"/>
              <a:t>  (B4 y B5 de Landsat 8)</a:t>
            </a:r>
            <a:endParaRPr sz="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Años de </a:t>
            </a:r>
            <a:r>
              <a:rPr lang="es-419"/>
              <a:t>análisis</a:t>
            </a:r>
            <a:r>
              <a:rPr lang="es-419"/>
              <a:t>: 2016 - 2021, mes de Enero.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Resultados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654" y="1152475"/>
            <a:ext cx="2537646" cy="30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3175" y="1152475"/>
            <a:ext cx="2537650" cy="3045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152470"/>
            <a:ext cx="2537650" cy="304518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472626" y="4197647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2016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3464101" y="4197647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2017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6455576" y="4197647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2018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Resultados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2313" y="1214003"/>
            <a:ext cx="2831663" cy="307075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6620251" y="4314922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2021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8103" y="1213998"/>
            <a:ext cx="2719460" cy="3070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1183850"/>
            <a:ext cx="2831655" cy="313106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/>
        </p:nvSpPr>
        <p:spPr>
          <a:xfrm>
            <a:off x="3619939" y="4314922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2020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619651" y="4314922"/>
            <a:ext cx="2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Maule, 2019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Resultados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Existe una </a:t>
            </a:r>
            <a:r>
              <a:rPr lang="es-419"/>
              <a:t>desertificación</a:t>
            </a:r>
            <a:r>
              <a:rPr lang="es-419"/>
              <a:t> en la zona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Desertificación tiene una correlación ligera con la baja de precipitaciones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u="sng"/>
              <a:t>Consideraciones</a:t>
            </a:r>
            <a:endParaRPr b="1" u="sng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Causas principales de la desertificación ¹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Malas prácticas agrícolas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-419"/>
              <a:t>Sobreexplotación de recursos naturales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s-419"/>
              <a:t>Cambio Climático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115" name="Google Shape;115;p20"/>
          <p:cNvSpPr txBox="1"/>
          <p:nvPr/>
        </p:nvSpPr>
        <p:spPr>
          <a:xfrm>
            <a:off x="311700" y="4568875"/>
            <a:ext cx="469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Proxima Nova"/>
                <a:ea typeface="Proxima Nova"/>
                <a:cs typeface="Proxima Nova"/>
                <a:sym typeface="Proxima Nova"/>
              </a:rPr>
              <a:t>¹ https://www.iberdrola.com/sostenibilidad/desertificacion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Conclusiones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Resultados esperados, la </a:t>
            </a:r>
            <a:r>
              <a:rPr lang="es-419"/>
              <a:t>vegetación</a:t>
            </a:r>
            <a:r>
              <a:rPr lang="es-419"/>
              <a:t> disminuye durante los años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Drástico</a:t>
            </a:r>
            <a:r>
              <a:rPr lang="es-419"/>
              <a:t> cambio el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Variación</a:t>
            </a:r>
            <a:r>
              <a:rPr lang="es-419"/>
              <a:t> en las precipitaciones pueden no ser la causa directa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419" u="sng"/>
              <a:t>Consideraciones para un futuro estudio</a:t>
            </a:r>
            <a:endParaRPr b="1" u="sng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Cambios en los planes de agricultura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Variedad de cultivo en el </a:t>
            </a:r>
            <a:r>
              <a:rPr lang="es-419"/>
              <a:t>área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-419"/>
              <a:t>Urbanización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